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8" r:id="rId3"/>
    <p:sldId id="259" r:id="rId4"/>
    <p:sldId id="260" r:id="rId5"/>
    <p:sldId id="265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FE3A8DF-58BA-41AF-A912-A9225F61BAC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0F7E722-541B-42DB-A597-7C807EA6595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B731FC-E309-4DEB-A0FD-B67077EB595C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F1B22B-65FD-49CF-B27A-768AB8D3E78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180DDA-344B-4B18-8A46-8F8CE07FB8FE}" type="datetimeFigureOut">
              <a:rPr lang="en-US" smtClean="0"/>
              <a:pPr/>
              <a:t>8/22/2012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EC2F22-2839-439D-BDEB-69107352C48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04800" y="304800"/>
            <a:ext cx="5142242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mix-freeze-group</a:t>
            </a:r>
            <a:endParaRPr lang="en-US" sz="5400" b="1" cap="none" spc="0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5" name="Parallelogram 4"/>
          <p:cNvSpPr/>
          <p:nvPr/>
        </p:nvSpPr>
        <p:spPr>
          <a:xfrm>
            <a:off x="4114800" y="1752600"/>
            <a:ext cx="3048000" cy="1371600"/>
          </a:xfrm>
          <a:prstGeom prst="parallelogram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4572000" y="2133600"/>
            <a:ext cx="2209800" cy="76200"/>
          </a:xfrm>
          <a:prstGeom prst="straightConnector1">
            <a:avLst/>
          </a:prstGeom>
          <a:ln>
            <a:solidFill>
              <a:schemeClr val="tx1"/>
            </a:solidFill>
            <a:headEnd type="arrow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 flipV="1">
            <a:off x="4572000" y="1981200"/>
            <a:ext cx="1143000" cy="762000"/>
          </a:xfrm>
          <a:prstGeom prst="straightConnector1">
            <a:avLst/>
          </a:prstGeom>
          <a:ln>
            <a:solidFill>
              <a:schemeClr val="tx1"/>
            </a:solidFill>
            <a:headEnd type="arrow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 rot="5400000" flipH="1" flipV="1">
            <a:off x="5676900" y="1790700"/>
            <a:ext cx="1600200" cy="0"/>
          </a:xfrm>
          <a:prstGeom prst="straightConnector1">
            <a:avLst/>
          </a:prstGeom>
          <a:ln>
            <a:solidFill>
              <a:schemeClr val="tx1"/>
            </a:solidFill>
            <a:headEnd type="oval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 rot="5400000" flipH="1" flipV="1">
            <a:off x="5943611" y="2590789"/>
            <a:ext cx="1066778" cy="0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headEnd type="none" w="lg" len="lg"/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rot="5400000">
            <a:off x="6203474" y="3397726"/>
            <a:ext cx="548640" cy="1588"/>
          </a:xfrm>
          <a:prstGeom prst="straightConnector1">
            <a:avLst/>
          </a:prstGeom>
          <a:ln>
            <a:solidFill>
              <a:schemeClr val="tx1"/>
            </a:solidFill>
            <a:headEnd type="none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609600" y="3200400"/>
            <a:ext cx="4038600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latin typeface="Constantia" pitchFamily="18" charset="0"/>
              </a:rPr>
              <a:t>How many lines are IN this plane?</a:t>
            </a:r>
          </a:p>
          <a:p>
            <a:endParaRPr lang="en-US" b="1" dirty="0">
              <a:latin typeface="Constantia" pitchFamily="18" charset="0"/>
            </a:endParaRPr>
          </a:p>
          <a:p>
            <a:r>
              <a:rPr lang="en-US" b="1" dirty="0" smtClean="0">
                <a:latin typeface="Constantia" pitchFamily="18" charset="0"/>
              </a:rPr>
              <a:t>	</a:t>
            </a:r>
            <a:r>
              <a:rPr lang="en-US" sz="2800" b="1" dirty="0" smtClean="0">
                <a:latin typeface="Bernard MT Condensed" pitchFamily="18" charset="0"/>
                <a:cs typeface="Aharoni" pitchFamily="2" charset="-79"/>
              </a:rPr>
              <a:t>2</a:t>
            </a:r>
            <a:endParaRPr lang="en-US" b="1" dirty="0" smtClean="0">
              <a:latin typeface="Bernard MT Condensed" pitchFamily="18" charset="0"/>
              <a:cs typeface="Aharoni" pitchFamily="2" charset="-79"/>
            </a:endParaRPr>
          </a:p>
          <a:p>
            <a:endParaRPr lang="en-US" b="1" dirty="0">
              <a:latin typeface="Constantia" pitchFamily="18" charset="0"/>
            </a:endParaRPr>
          </a:p>
          <a:p>
            <a:r>
              <a:rPr lang="en-US" b="1" dirty="0" smtClean="0">
                <a:latin typeface="Constantia" pitchFamily="18" charset="0"/>
              </a:rPr>
              <a:t>	</a:t>
            </a:r>
            <a:r>
              <a:rPr lang="en-US" sz="3200" b="1" dirty="0" smtClean="0">
                <a:latin typeface="Elephant" pitchFamily="18" charset="0"/>
              </a:rPr>
              <a:t>3</a:t>
            </a:r>
            <a:endParaRPr lang="en-US" b="1" dirty="0" smtClean="0">
              <a:latin typeface="Elephant" pitchFamily="18" charset="0"/>
            </a:endParaRPr>
          </a:p>
          <a:p>
            <a:endParaRPr lang="en-US" b="1" dirty="0">
              <a:latin typeface="Constantia" pitchFamily="18" charset="0"/>
            </a:endParaRPr>
          </a:p>
          <a:p>
            <a:r>
              <a:rPr lang="en-US" b="1" dirty="0" smtClean="0">
                <a:latin typeface="Constantia" pitchFamily="18" charset="0"/>
              </a:rPr>
              <a:t>	</a:t>
            </a:r>
            <a:r>
              <a:rPr lang="en-US" sz="3600" b="1" dirty="0" smtClean="0">
                <a:latin typeface="Constantia" pitchFamily="18" charset="0"/>
              </a:rPr>
              <a:t>4</a:t>
            </a:r>
            <a:endParaRPr lang="en-US" b="1" dirty="0">
              <a:latin typeface="Constantia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8" name="Text Box 4"/>
          <p:cNvSpPr txBox="1">
            <a:spLocks noChangeArrowheads="1"/>
          </p:cNvSpPr>
          <p:nvPr/>
        </p:nvSpPr>
        <p:spPr bwMode="auto">
          <a:xfrm>
            <a:off x="685800" y="762000"/>
            <a:ext cx="3048000" cy="1077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3200" b="1" dirty="0">
                <a:latin typeface="Cooper Black" pitchFamily="18" charset="0"/>
              </a:rPr>
              <a:t>Refer to the figure</a:t>
            </a:r>
          </a:p>
        </p:txBody>
      </p:sp>
      <p:sp>
        <p:nvSpPr>
          <p:cNvPr id="6149" name="Text Box 5"/>
          <p:cNvSpPr txBox="1">
            <a:spLocks noChangeArrowheads="1"/>
          </p:cNvSpPr>
          <p:nvPr/>
        </p:nvSpPr>
        <p:spPr bwMode="auto">
          <a:xfrm>
            <a:off x="609600" y="2971800"/>
            <a:ext cx="4114800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spcBef>
                <a:spcPct val="50000"/>
              </a:spcBef>
              <a:buFontTx/>
              <a:buAutoNum type="arabicPeriod"/>
            </a:pPr>
            <a:r>
              <a:rPr lang="en-US" sz="3200" dirty="0">
                <a:latin typeface="Futura Hv" pitchFamily="34" charset="0"/>
              </a:rPr>
              <a:t>Name a line that is not contained in plane </a:t>
            </a:r>
            <a:r>
              <a:rPr lang="en-US" sz="3200" i="1" dirty="0">
                <a:latin typeface="Futura Hv" pitchFamily="34" charset="0"/>
              </a:rPr>
              <a:t>N</a:t>
            </a:r>
            <a:r>
              <a:rPr lang="en-US" sz="3200" dirty="0" smtClean="0">
                <a:latin typeface="Futura Hv" pitchFamily="34" charset="0"/>
              </a:rPr>
              <a:t>.</a:t>
            </a:r>
            <a:endParaRPr lang="en-US" sz="1600" dirty="0"/>
          </a:p>
        </p:txBody>
      </p:sp>
      <p:sp>
        <p:nvSpPr>
          <p:cNvPr id="6150" name="AutoShape 6"/>
          <p:cNvSpPr>
            <a:spLocks noChangeArrowheads="1"/>
          </p:cNvSpPr>
          <p:nvPr/>
        </p:nvSpPr>
        <p:spPr bwMode="auto">
          <a:xfrm>
            <a:off x="4343400" y="1219200"/>
            <a:ext cx="3352800" cy="1371600"/>
          </a:xfrm>
          <a:prstGeom prst="parallelogram">
            <a:avLst>
              <a:gd name="adj" fmla="val 61111"/>
            </a:avLst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51" name="Line 7"/>
          <p:cNvSpPr>
            <a:spLocks noChangeShapeType="1"/>
          </p:cNvSpPr>
          <p:nvPr/>
        </p:nvSpPr>
        <p:spPr bwMode="auto">
          <a:xfrm flipV="1">
            <a:off x="4800600" y="1371600"/>
            <a:ext cx="2438400" cy="838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2" name="Line 8"/>
          <p:cNvSpPr>
            <a:spLocks noChangeShapeType="1"/>
          </p:cNvSpPr>
          <p:nvPr/>
        </p:nvSpPr>
        <p:spPr bwMode="auto">
          <a:xfrm>
            <a:off x="5029200" y="1676400"/>
            <a:ext cx="1905000" cy="457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3" name="Line 9"/>
          <p:cNvSpPr>
            <a:spLocks noChangeShapeType="1"/>
          </p:cNvSpPr>
          <p:nvPr/>
        </p:nvSpPr>
        <p:spPr bwMode="auto">
          <a:xfrm flipV="1">
            <a:off x="6553200" y="609600"/>
            <a:ext cx="0" cy="990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4" name="Line 10"/>
          <p:cNvSpPr>
            <a:spLocks noChangeShapeType="1"/>
          </p:cNvSpPr>
          <p:nvPr/>
        </p:nvSpPr>
        <p:spPr bwMode="auto">
          <a:xfrm>
            <a:off x="6553200" y="1600200"/>
            <a:ext cx="0" cy="99060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5" name="Line 11"/>
          <p:cNvSpPr>
            <a:spLocks noChangeShapeType="1"/>
          </p:cNvSpPr>
          <p:nvPr/>
        </p:nvSpPr>
        <p:spPr bwMode="auto">
          <a:xfrm>
            <a:off x="6553200" y="2590800"/>
            <a:ext cx="0" cy="1143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pic>
        <p:nvPicPr>
          <p:cNvPr id="6156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510338" y="3124200"/>
            <a:ext cx="114300" cy="114300"/>
          </a:xfrm>
          <a:prstGeom prst="rect">
            <a:avLst/>
          </a:prstGeom>
          <a:noFill/>
        </p:spPr>
      </p:pic>
      <p:pic>
        <p:nvPicPr>
          <p:cNvPr id="6157" name="Picture 13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481763" y="1571625"/>
            <a:ext cx="114300" cy="114300"/>
          </a:xfrm>
          <a:prstGeom prst="rect">
            <a:avLst/>
          </a:prstGeom>
          <a:noFill/>
        </p:spPr>
      </p:pic>
      <p:pic>
        <p:nvPicPr>
          <p:cNvPr id="6158" name="Picture 14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753100" y="1800225"/>
            <a:ext cx="114300" cy="114300"/>
          </a:xfrm>
          <a:prstGeom prst="rect">
            <a:avLst/>
          </a:prstGeom>
          <a:noFill/>
        </p:spPr>
      </p:pic>
      <p:sp>
        <p:nvSpPr>
          <p:cNvPr id="13" name="TextBox 12"/>
          <p:cNvSpPr txBox="1"/>
          <p:nvPr/>
        </p:nvSpPr>
        <p:spPr>
          <a:xfrm>
            <a:off x="4419600" y="22860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 smtClean="0"/>
              <a:t>N</a:t>
            </a:r>
            <a:endParaRPr lang="en-US" i="1" dirty="0"/>
          </a:p>
        </p:txBody>
      </p:sp>
      <p:sp>
        <p:nvSpPr>
          <p:cNvPr id="14" name="TextBox 13"/>
          <p:cNvSpPr txBox="1"/>
          <p:nvPr/>
        </p:nvSpPr>
        <p:spPr>
          <a:xfrm>
            <a:off x="5638800" y="1840468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248400" y="1307068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6629400" y="17526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6629400" y="2971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</a:t>
            </a:r>
            <a:endParaRPr lang="en-US" dirty="0"/>
          </a:p>
        </p:txBody>
      </p:sp>
      <p:pic>
        <p:nvPicPr>
          <p:cNvPr id="18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629400" y="2019300"/>
            <a:ext cx="114300" cy="114300"/>
          </a:xfrm>
          <a:prstGeom prst="rect">
            <a:avLst/>
          </a:prstGeom>
          <a:noFill/>
        </p:spPr>
      </p:pic>
      <p:pic>
        <p:nvPicPr>
          <p:cNvPr id="19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504214" y="838200"/>
            <a:ext cx="114300" cy="114300"/>
          </a:xfrm>
          <a:prstGeom prst="rect">
            <a:avLst/>
          </a:prstGeom>
          <a:noFill/>
        </p:spPr>
      </p:pic>
      <p:sp>
        <p:nvSpPr>
          <p:cNvPr id="20" name="TextBox 19"/>
          <p:cNvSpPr txBox="1"/>
          <p:nvPr/>
        </p:nvSpPr>
        <p:spPr>
          <a:xfrm>
            <a:off x="6553200" y="685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8" name="Text Box 4"/>
          <p:cNvSpPr txBox="1">
            <a:spLocks noChangeArrowheads="1"/>
          </p:cNvSpPr>
          <p:nvPr/>
        </p:nvSpPr>
        <p:spPr bwMode="auto">
          <a:xfrm>
            <a:off x="685800" y="762000"/>
            <a:ext cx="3048000" cy="1077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3200" b="1" dirty="0">
                <a:latin typeface="Cooper Black" pitchFamily="18" charset="0"/>
              </a:rPr>
              <a:t>Refer to the figure</a:t>
            </a:r>
          </a:p>
        </p:txBody>
      </p:sp>
      <p:sp>
        <p:nvSpPr>
          <p:cNvPr id="6149" name="Text Box 5"/>
          <p:cNvSpPr txBox="1">
            <a:spLocks noChangeArrowheads="1"/>
          </p:cNvSpPr>
          <p:nvPr/>
        </p:nvSpPr>
        <p:spPr bwMode="auto">
          <a:xfrm>
            <a:off x="609600" y="2971800"/>
            <a:ext cx="4114800" cy="32316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spcBef>
                <a:spcPct val="50000"/>
              </a:spcBef>
              <a:buFontTx/>
              <a:buAutoNum type="arabicPeriod"/>
            </a:pPr>
            <a:endParaRPr lang="en-US" sz="1600" dirty="0"/>
          </a:p>
          <a:p>
            <a:pPr marL="342900" indent="-342900">
              <a:spcBef>
                <a:spcPct val="50000"/>
              </a:spcBef>
            </a:pPr>
            <a:r>
              <a:rPr lang="en-US" sz="4000" dirty="0" smtClean="0">
                <a:latin typeface="Kristen ITC" pitchFamily="66" charset="0"/>
                <a:ea typeface="GungsuhChe" pitchFamily="49" charset="-127"/>
              </a:rPr>
              <a:t>2. Name </a:t>
            </a:r>
            <a:r>
              <a:rPr lang="en-US" sz="4000" dirty="0">
                <a:latin typeface="Kristen ITC" pitchFamily="66" charset="0"/>
                <a:ea typeface="GungsuhChe" pitchFamily="49" charset="-127"/>
              </a:rPr>
              <a:t>a plane that contains point B.</a:t>
            </a:r>
            <a:endParaRPr lang="en-US" sz="4000" i="1" dirty="0">
              <a:latin typeface="Kristen ITC" pitchFamily="66" charset="0"/>
              <a:ea typeface="GungsuhChe" pitchFamily="49" charset="-127"/>
            </a:endParaRPr>
          </a:p>
          <a:p>
            <a:pPr marL="342900" indent="-342900">
              <a:spcBef>
                <a:spcPct val="50000"/>
              </a:spcBef>
              <a:buFontTx/>
              <a:buAutoNum type="arabicPeriod"/>
            </a:pPr>
            <a:endParaRPr lang="en-US" sz="1600" i="1" dirty="0"/>
          </a:p>
          <a:p>
            <a:pPr marL="342900" indent="-342900">
              <a:spcBef>
                <a:spcPct val="50000"/>
              </a:spcBef>
            </a:pPr>
            <a:endParaRPr lang="en-US" sz="1600" dirty="0"/>
          </a:p>
        </p:txBody>
      </p:sp>
      <p:sp>
        <p:nvSpPr>
          <p:cNvPr id="6150" name="AutoShape 6"/>
          <p:cNvSpPr>
            <a:spLocks noChangeArrowheads="1"/>
          </p:cNvSpPr>
          <p:nvPr/>
        </p:nvSpPr>
        <p:spPr bwMode="auto">
          <a:xfrm>
            <a:off x="4343400" y="1219200"/>
            <a:ext cx="3352800" cy="1371600"/>
          </a:xfrm>
          <a:prstGeom prst="parallelogram">
            <a:avLst>
              <a:gd name="adj" fmla="val 61111"/>
            </a:avLst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51" name="Line 7"/>
          <p:cNvSpPr>
            <a:spLocks noChangeShapeType="1"/>
          </p:cNvSpPr>
          <p:nvPr/>
        </p:nvSpPr>
        <p:spPr bwMode="auto">
          <a:xfrm flipV="1">
            <a:off x="4800600" y="1371600"/>
            <a:ext cx="2438400" cy="838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2" name="Line 8"/>
          <p:cNvSpPr>
            <a:spLocks noChangeShapeType="1"/>
          </p:cNvSpPr>
          <p:nvPr/>
        </p:nvSpPr>
        <p:spPr bwMode="auto">
          <a:xfrm>
            <a:off x="5029200" y="1676400"/>
            <a:ext cx="1905000" cy="457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3" name="Line 9"/>
          <p:cNvSpPr>
            <a:spLocks noChangeShapeType="1"/>
          </p:cNvSpPr>
          <p:nvPr/>
        </p:nvSpPr>
        <p:spPr bwMode="auto">
          <a:xfrm flipV="1">
            <a:off x="6553200" y="609600"/>
            <a:ext cx="0" cy="990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4" name="Line 10"/>
          <p:cNvSpPr>
            <a:spLocks noChangeShapeType="1"/>
          </p:cNvSpPr>
          <p:nvPr/>
        </p:nvSpPr>
        <p:spPr bwMode="auto">
          <a:xfrm>
            <a:off x="6553200" y="1600200"/>
            <a:ext cx="0" cy="99060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5" name="Line 11"/>
          <p:cNvSpPr>
            <a:spLocks noChangeShapeType="1"/>
          </p:cNvSpPr>
          <p:nvPr/>
        </p:nvSpPr>
        <p:spPr bwMode="auto">
          <a:xfrm>
            <a:off x="6553200" y="2590800"/>
            <a:ext cx="0" cy="1143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pic>
        <p:nvPicPr>
          <p:cNvPr id="6156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510338" y="3124200"/>
            <a:ext cx="114300" cy="114300"/>
          </a:xfrm>
          <a:prstGeom prst="rect">
            <a:avLst/>
          </a:prstGeom>
          <a:noFill/>
        </p:spPr>
      </p:pic>
      <p:pic>
        <p:nvPicPr>
          <p:cNvPr id="6157" name="Picture 13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481763" y="1571625"/>
            <a:ext cx="114300" cy="114300"/>
          </a:xfrm>
          <a:prstGeom prst="rect">
            <a:avLst/>
          </a:prstGeom>
          <a:noFill/>
        </p:spPr>
      </p:pic>
      <p:pic>
        <p:nvPicPr>
          <p:cNvPr id="6158" name="Picture 14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753100" y="1800225"/>
            <a:ext cx="114300" cy="114300"/>
          </a:xfrm>
          <a:prstGeom prst="rect">
            <a:avLst/>
          </a:prstGeom>
          <a:noFill/>
        </p:spPr>
      </p:pic>
      <p:sp>
        <p:nvSpPr>
          <p:cNvPr id="13" name="TextBox 12"/>
          <p:cNvSpPr txBox="1"/>
          <p:nvPr/>
        </p:nvSpPr>
        <p:spPr>
          <a:xfrm>
            <a:off x="4419600" y="22860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 smtClean="0"/>
              <a:t>N</a:t>
            </a:r>
            <a:endParaRPr lang="en-US" i="1" dirty="0"/>
          </a:p>
        </p:txBody>
      </p:sp>
      <p:sp>
        <p:nvSpPr>
          <p:cNvPr id="14" name="TextBox 13"/>
          <p:cNvSpPr txBox="1"/>
          <p:nvPr/>
        </p:nvSpPr>
        <p:spPr>
          <a:xfrm>
            <a:off x="5638800" y="1840468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248400" y="1307068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6629400" y="17526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6629400" y="2971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</a:t>
            </a:r>
            <a:endParaRPr lang="en-US" dirty="0"/>
          </a:p>
        </p:txBody>
      </p:sp>
      <p:pic>
        <p:nvPicPr>
          <p:cNvPr id="18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629400" y="2019300"/>
            <a:ext cx="114300" cy="114300"/>
          </a:xfrm>
          <a:prstGeom prst="rect">
            <a:avLst/>
          </a:prstGeom>
          <a:noFill/>
        </p:spPr>
      </p:pic>
      <p:pic>
        <p:nvPicPr>
          <p:cNvPr id="19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504214" y="838200"/>
            <a:ext cx="114300" cy="114300"/>
          </a:xfrm>
          <a:prstGeom prst="rect">
            <a:avLst/>
          </a:prstGeom>
          <a:noFill/>
        </p:spPr>
      </p:pic>
      <p:sp>
        <p:nvSpPr>
          <p:cNvPr id="20" name="TextBox 19"/>
          <p:cNvSpPr txBox="1"/>
          <p:nvPr/>
        </p:nvSpPr>
        <p:spPr>
          <a:xfrm>
            <a:off x="6553200" y="685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8" name="Text Box 4"/>
          <p:cNvSpPr txBox="1">
            <a:spLocks noChangeArrowheads="1"/>
          </p:cNvSpPr>
          <p:nvPr/>
        </p:nvSpPr>
        <p:spPr bwMode="auto">
          <a:xfrm>
            <a:off x="685800" y="762000"/>
            <a:ext cx="3048000" cy="1077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3200" b="1" dirty="0">
                <a:latin typeface="Cooper Black" pitchFamily="18" charset="0"/>
              </a:rPr>
              <a:t>Refer to the figure</a:t>
            </a:r>
          </a:p>
        </p:txBody>
      </p:sp>
      <p:sp>
        <p:nvSpPr>
          <p:cNvPr id="6149" name="Text Box 5"/>
          <p:cNvSpPr txBox="1">
            <a:spLocks noChangeArrowheads="1"/>
          </p:cNvSpPr>
          <p:nvPr/>
        </p:nvSpPr>
        <p:spPr bwMode="auto">
          <a:xfrm>
            <a:off x="609600" y="3733800"/>
            <a:ext cx="4876800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2900" indent="-342900">
              <a:spcBef>
                <a:spcPct val="50000"/>
              </a:spcBef>
            </a:pPr>
            <a:r>
              <a:rPr lang="en-US" sz="3600" dirty="0" smtClean="0">
                <a:latin typeface="Snap ITC" pitchFamily="82" charset="0"/>
              </a:rPr>
              <a:t>3.  Name </a:t>
            </a:r>
            <a:r>
              <a:rPr lang="en-US" sz="3600" dirty="0">
                <a:latin typeface="Snap ITC" pitchFamily="82" charset="0"/>
              </a:rPr>
              <a:t>three collinear points.</a:t>
            </a:r>
          </a:p>
          <a:p>
            <a:pPr marL="342900" indent="-342900">
              <a:spcBef>
                <a:spcPct val="50000"/>
              </a:spcBef>
              <a:buFontTx/>
              <a:buAutoNum type="arabicPeriod"/>
            </a:pPr>
            <a:endParaRPr lang="en-US" sz="1600" dirty="0"/>
          </a:p>
        </p:txBody>
      </p:sp>
      <p:sp>
        <p:nvSpPr>
          <p:cNvPr id="6150" name="AutoShape 6"/>
          <p:cNvSpPr>
            <a:spLocks noChangeArrowheads="1"/>
          </p:cNvSpPr>
          <p:nvPr/>
        </p:nvSpPr>
        <p:spPr bwMode="auto">
          <a:xfrm>
            <a:off x="4343400" y="1219200"/>
            <a:ext cx="3352800" cy="1371600"/>
          </a:xfrm>
          <a:prstGeom prst="parallelogram">
            <a:avLst>
              <a:gd name="adj" fmla="val 61111"/>
            </a:avLst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51" name="Line 7"/>
          <p:cNvSpPr>
            <a:spLocks noChangeShapeType="1"/>
          </p:cNvSpPr>
          <p:nvPr/>
        </p:nvSpPr>
        <p:spPr bwMode="auto">
          <a:xfrm flipV="1">
            <a:off x="4800600" y="1371600"/>
            <a:ext cx="2438400" cy="838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2" name="Line 8"/>
          <p:cNvSpPr>
            <a:spLocks noChangeShapeType="1"/>
          </p:cNvSpPr>
          <p:nvPr/>
        </p:nvSpPr>
        <p:spPr bwMode="auto">
          <a:xfrm>
            <a:off x="5029200" y="1676400"/>
            <a:ext cx="1905000" cy="457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3" name="Line 9"/>
          <p:cNvSpPr>
            <a:spLocks noChangeShapeType="1"/>
          </p:cNvSpPr>
          <p:nvPr/>
        </p:nvSpPr>
        <p:spPr bwMode="auto">
          <a:xfrm flipV="1">
            <a:off x="6553200" y="609600"/>
            <a:ext cx="0" cy="990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4" name="Line 10"/>
          <p:cNvSpPr>
            <a:spLocks noChangeShapeType="1"/>
          </p:cNvSpPr>
          <p:nvPr/>
        </p:nvSpPr>
        <p:spPr bwMode="auto">
          <a:xfrm>
            <a:off x="6553200" y="1600200"/>
            <a:ext cx="0" cy="99060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55" name="Line 11"/>
          <p:cNvSpPr>
            <a:spLocks noChangeShapeType="1"/>
          </p:cNvSpPr>
          <p:nvPr/>
        </p:nvSpPr>
        <p:spPr bwMode="auto">
          <a:xfrm>
            <a:off x="6553200" y="2590800"/>
            <a:ext cx="0" cy="1143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pic>
        <p:nvPicPr>
          <p:cNvPr id="6156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510338" y="3124200"/>
            <a:ext cx="114300" cy="114300"/>
          </a:xfrm>
          <a:prstGeom prst="rect">
            <a:avLst/>
          </a:prstGeom>
          <a:noFill/>
        </p:spPr>
      </p:pic>
      <p:pic>
        <p:nvPicPr>
          <p:cNvPr id="6157" name="Picture 13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481763" y="1571625"/>
            <a:ext cx="114300" cy="114300"/>
          </a:xfrm>
          <a:prstGeom prst="rect">
            <a:avLst/>
          </a:prstGeom>
          <a:noFill/>
        </p:spPr>
      </p:pic>
      <p:pic>
        <p:nvPicPr>
          <p:cNvPr id="6158" name="Picture 14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753100" y="1800225"/>
            <a:ext cx="114300" cy="114300"/>
          </a:xfrm>
          <a:prstGeom prst="rect">
            <a:avLst/>
          </a:prstGeom>
          <a:noFill/>
        </p:spPr>
      </p:pic>
      <p:sp>
        <p:nvSpPr>
          <p:cNvPr id="13" name="TextBox 12"/>
          <p:cNvSpPr txBox="1"/>
          <p:nvPr/>
        </p:nvSpPr>
        <p:spPr>
          <a:xfrm>
            <a:off x="4419600" y="22860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 smtClean="0"/>
              <a:t>N</a:t>
            </a:r>
            <a:endParaRPr lang="en-US" i="1" dirty="0"/>
          </a:p>
        </p:txBody>
      </p:sp>
      <p:sp>
        <p:nvSpPr>
          <p:cNvPr id="14" name="TextBox 13"/>
          <p:cNvSpPr txBox="1"/>
          <p:nvPr/>
        </p:nvSpPr>
        <p:spPr>
          <a:xfrm>
            <a:off x="5638800" y="1840468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248400" y="1307068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6629400" y="17526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6629400" y="2971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</a:t>
            </a:r>
            <a:endParaRPr lang="en-US" dirty="0"/>
          </a:p>
        </p:txBody>
      </p:sp>
      <p:pic>
        <p:nvPicPr>
          <p:cNvPr id="18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629400" y="2019300"/>
            <a:ext cx="114300" cy="114300"/>
          </a:xfrm>
          <a:prstGeom prst="rect">
            <a:avLst/>
          </a:prstGeom>
          <a:noFill/>
        </p:spPr>
      </p:pic>
      <p:pic>
        <p:nvPicPr>
          <p:cNvPr id="19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504214" y="838200"/>
            <a:ext cx="114300" cy="114300"/>
          </a:xfrm>
          <a:prstGeom prst="rect">
            <a:avLst/>
          </a:prstGeom>
          <a:noFill/>
        </p:spPr>
      </p:pic>
      <p:sp>
        <p:nvSpPr>
          <p:cNvPr id="20" name="TextBox 19"/>
          <p:cNvSpPr txBox="1"/>
          <p:nvPr/>
        </p:nvSpPr>
        <p:spPr>
          <a:xfrm>
            <a:off x="6553200" y="685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04800" y="304800"/>
            <a:ext cx="5142242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mix-freeze-group</a:t>
            </a:r>
            <a:endParaRPr lang="en-US" sz="5400" b="1" cap="none" spc="0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09600" y="3200400"/>
            <a:ext cx="4038600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latin typeface="Constantia" pitchFamily="18" charset="0"/>
              </a:rPr>
              <a:t>Which ISN’T a name for this line</a:t>
            </a:r>
          </a:p>
          <a:p>
            <a:endParaRPr lang="en-US" b="1" dirty="0">
              <a:latin typeface="Constantia" pitchFamily="18" charset="0"/>
            </a:endParaRPr>
          </a:p>
          <a:p>
            <a:r>
              <a:rPr lang="en-US" b="1" dirty="0" smtClean="0">
                <a:latin typeface="Constantia" pitchFamily="18" charset="0"/>
              </a:rPr>
              <a:t>	</a:t>
            </a:r>
            <a:r>
              <a:rPr lang="en-US" sz="3600" b="1" dirty="0" smtClean="0">
                <a:latin typeface="Bernard MT Condensed" pitchFamily="18" charset="0"/>
                <a:cs typeface="Aharoni" pitchFamily="2" charset="-79"/>
              </a:rPr>
              <a:t>2. . .    AB</a:t>
            </a:r>
            <a:endParaRPr lang="en-US" b="1" dirty="0" smtClean="0">
              <a:latin typeface="Bernard MT Condensed" pitchFamily="18" charset="0"/>
              <a:cs typeface="Aharoni" pitchFamily="2" charset="-79"/>
            </a:endParaRPr>
          </a:p>
          <a:p>
            <a:endParaRPr lang="en-US" b="1" dirty="0">
              <a:latin typeface="Constantia" pitchFamily="18" charset="0"/>
            </a:endParaRPr>
          </a:p>
          <a:p>
            <a:r>
              <a:rPr lang="en-US" b="1" dirty="0" smtClean="0">
                <a:latin typeface="Constantia" pitchFamily="18" charset="0"/>
              </a:rPr>
              <a:t>	</a:t>
            </a:r>
            <a:r>
              <a:rPr lang="en-US" sz="3200" b="1" dirty="0" smtClean="0">
                <a:latin typeface="Elephant" pitchFamily="18" charset="0"/>
              </a:rPr>
              <a:t>3. . .   CB</a:t>
            </a:r>
            <a:endParaRPr lang="en-US" b="1" dirty="0" smtClean="0">
              <a:latin typeface="Elephant" pitchFamily="18" charset="0"/>
            </a:endParaRPr>
          </a:p>
          <a:p>
            <a:endParaRPr lang="en-US" b="1" dirty="0">
              <a:latin typeface="Constantia" pitchFamily="18" charset="0"/>
            </a:endParaRPr>
          </a:p>
          <a:p>
            <a:r>
              <a:rPr lang="en-US" b="1" dirty="0" smtClean="0">
                <a:latin typeface="Constantia" pitchFamily="18" charset="0"/>
              </a:rPr>
              <a:t>	</a:t>
            </a:r>
            <a:r>
              <a:rPr lang="en-US" sz="3600" b="1" dirty="0" smtClean="0">
                <a:latin typeface="Constantia" pitchFamily="18" charset="0"/>
              </a:rPr>
              <a:t>4. . .   Line </a:t>
            </a:r>
            <a:r>
              <a:rPr lang="en-US" sz="3600" b="1" i="1" dirty="0" smtClean="0">
                <a:latin typeface="Constantia" pitchFamily="18" charset="0"/>
              </a:rPr>
              <a:t>m</a:t>
            </a:r>
            <a:endParaRPr lang="en-US" b="1" i="1" dirty="0">
              <a:latin typeface="Constantia" pitchFamily="18" charset="0"/>
            </a:endParaRPr>
          </a:p>
        </p:txBody>
      </p:sp>
      <p:cxnSp>
        <p:nvCxnSpPr>
          <p:cNvPr id="27" name="Straight Arrow Connector 26"/>
          <p:cNvCxnSpPr/>
          <p:nvPr/>
        </p:nvCxnSpPr>
        <p:spPr>
          <a:xfrm>
            <a:off x="3810000" y="2133600"/>
            <a:ext cx="4343400" cy="1752600"/>
          </a:xfrm>
          <a:prstGeom prst="straightConnector1">
            <a:avLst/>
          </a:prstGeom>
          <a:ln w="28575"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Oval 27"/>
          <p:cNvSpPr/>
          <p:nvPr/>
        </p:nvSpPr>
        <p:spPr>
          <a:xfrm>
            <a:off x="7208520" y="3463834"/>
            <a:ext cx="137160" cy="13716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4800600" y="2497182"/>
            <a:ext cx="137160" cy="13716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/>
          <p:cNvSpPr/>
          <p:nvPr/>
        </p:nvSpPr>
        <p:spPr>
          <a:xfrm>
            <a:off x="6248400" y="1600200"/>
            <a:ext cx="137160" cy="13716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/>
          <p:cNvSpPr txBox="1"/>
          <p:nvPr/>
        </p:nvSpPr>
        <p:spPr>
          <a:xfrm>
            <a:off x="4724400" y="2667000"/>
            <a:ext cx="685800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32" name="TextBox 31"/>
          <p:cNvSpPr txBox="1"/>
          <p:nvPr/>
        </p:nvSpPr>
        <p:spPr>
          <a:xfrm>
            <a:off x="7010400" y="3581400"/>
            <a:ext cx="685800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33" name="TextBox 32"/>
          <p:cNvSpPr txBox="1"/>
          <p:nvPr/>
        </p:nvSpPr>
        <p:spPr>
          <a:xfrm>
            <a:off x="6248400" y="1752600"/>
            <a:ext cx="685800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34" name="TextBox 33"/>
          <p:cNvSpPr txBox="1"/>
          <p:nvPr/>
        </p:nvSpPr>
        <p:spPr>
          <a:xfrm>
            <a:off x="8001000" y="3505200"/>
            <a:ext cx="685800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i="1" dirty="0">
                <a:latin typeface="Times New Roman" pitchFamily="18" charset="0"/>
                <a:cs typeface="Times New Roman" pitchFamily="18" charset="0"/>
              </a:rPr>
              <a:t>m</a:t>
            </a:r>
          </a:p>
        </p:txBody>
      </p:sp>
      <p:cxnSp>
        <p:nvCxnSpPr>
          <p:cNvPr id="36" name="Straight Arrow Connector 35"/>
          <p:cNvCxnSpPr/>
          <p:nvPr/>
        </p:nvCxnSpPr>
        <p:spPr>
          <a:xfrm>
            <a:off x="2819400" y="3733800"/>
            <a:ext cx="609600" cy="1588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2743200" y="4572000"/>
            <a:ext cx="609600" cy="1588"/>
          </a:xfrm>
          <a:prstGeom prst="straightConnector1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86" name="Rectangle 18"/>
          <p:cNvSpPr>
            <a:spLocks noChangeArrowheads="1"/>
          </p:cNvSpPr>
          <p:nvPr/>
        </p:nvSpPr>
        <p:spPr bwMode="auto">
          <a:xfrm>
            <a:off x="5229225" y="2533650"/>
            <a:ext cx="1219200" cy="6858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72" name="Text Box 4"/>
          <p:cNvSpPr txBox="1">
            <a:spLocks noChangeArrowheads="1"/>
          </p:cNvSpPr>
          <p:nvPr/>
        </p:nvSpPr>
        <p:spPr bwMode="auto">
          <a:xfrm>
            <a:off x="685800" y="762000"/>
            <a:ext cx="3048000" cy="17543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5400" b="1" dirty="0">
                <a:latin typeface="Matisse ITC" pitchFamily="82" charset="0"/>
              </a:rPr>
              <a:t>Refer to the figure</a:t>
            </a:r>
          </a:p>
        </p:txBody>
      </p:sp>
      <p:pic>
        <p:nvPicPr>
          <p:cNvPr id="7179" name="Picture 11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738813" y="3167063"/>
            <a:ext cx="114300" cy="114300"/>
          </a:xfrm>
          <a:prstGeom prst="rect">
            <a:avLst/>
          </a:prstGeom>
          <a:noFill/>
        </p:spPr>
      </p:pic>
      <p:pic>
        <p:nvPicPr>
          <p:cNvPr id="7180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386513" y="2833688"/>
            <a:ext cx="114300" cy="114300"/>
          </a:xfrm>
          <a:prstGeom prst="rect">
            <a:avLst/>
          </a:prstGeom>
          <a:noFill/>
        </p:spPr>
      </p:pic>
      <p:sp>
        <p:nvSpPr>
          <p:cNvPr id="7181" name="Text Box 13"/>
          <p:cNvSpPr txBox="1">
            <a:spLocks noChangeArrowheads="1"/>
          </p:cNvSpPr>
          <p:nvPr/>
        </p:nvSpPr>
        <p:spPr bwMode="auto">
          <a:xfrm>
            <a:off x="4924425" y="23050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G</a:t>
            </a:r>
          </a:p>
        </p:txBody>
      </p:sp>
      <p:sp>
        <p:nvSpPr>
          <p:cNvPr id="7182" name="Text Box 14"/>
          <p:cNvSpPr txBox="1">
            <a:spLocks noChangeArrowheads="1"/>
          </p:cNvSpPr>
          <p:nvPr/>
        </p:nvSpPr>
        <p:spPr bwMode="auto">
          <a:xfrm>
            <a:off x="4924425" y="323850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F</a:t>
            </a:r>
          </a:p>
        </p:txBody>
      </p:sp>
      <p:sp>
        <p:nvSpPr>
          <p:cNvPr id="7183" name="Text Box 15"/>
          <p:cNvSpPr txBox="1">
            <a:spLocks noChangeArrowheads="1"/>
          </p:cNvSpPr>
          <p:nvPr/>
        </p:nvSpPr>
        <p:spPr bwMode="auto">
          <a:xfrm>
            <a:off x="5610225" y="3267075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J</a:t>
            </a:r>
          </a:p>
        </p:txBody>
      </p:sp>
      <p:sp>
        <p:nvSpPr>
          <p:cNvPr id="7184" name="Text Box 16"/>
          <p:cNvSpPr txBox="1">
            <a:spLocks noChangeArrowheads="1"/>
          </p:cNvSpPr>
          <p:nvPr/>
        </p:nvSpPr>
        <p:spPr bwMode="auto">
          <a:xfrm>
            <a:off x="6372225" y="32194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E</a:t>
            </a:r>
          </a:p>
        </p:txBody>
      </p:sp>
      <p:sp>
        <p:nvSpPr>
          <p:cNvPr id="7185" name="Text Box 17"/>
          <p:cNvSpPr txBox="1">
            <a:spLocks noChangeArrowheads="1"/>
          </p:cNvSpPr>
          <p:nvPr/>
        </p:nvSpPr>
        <p:spPr bwMode="auto">
          <a:xfrm>
            <a:off x="6048375" y="2200275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D</a:t>
            </a:r>
          </a:p>
        </p:txBody>
      </p:sp>
      <p:sp>
        <p:nvSpPr>
          <p:cNvPr id="7187" name="Line 19"/>
          <p:cNvSpPr>
            <a:spLocks noChangeShapeType="1"/>
          </p:cNvSpPr>
          <p:nvPr/>
        </p:nvSpPr>
        <p:spPr bwMode="auto">
          <a:xfrm flipV="1">
            <a:off x="6448425" y="17716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88" name="Line 20"/>
          <p:cNvSpPr>
            <a:spLocks noChangeShapeType="1"/>
          </p:cNvSpPr>
          <p:nvPr/>
        </p:nvSpPr>
        <p:spPr bwMode="auto">
          <a:xfrm flipV="1">
            <a:off x="6448425" y="24574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89" name="Line 21"/>
          <p:cNvSpPr>
            <a:spLocks noChangeShapeType="1"/>
          </p:cNvSpPr>
          <p:nvPr/>
        </p:nvSpPr>
        <p:spPr bwMode="auto">
          <a:xfrm flipV="1">
            <a:off x="7591425" y="177165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0" name="Line 22"/>
          <p:cNvSpPr>
            <a:spLocks noChangeShapeType="1"/>
          </p:cNvSpPr>
          <p:nvPr/>
        </p:nvSpPr>
        <p:spPr bwMode="auto">
          <a:xfrm flipV="1">
            <a:off x="5229225" y="24574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1" name="Line 23"/>
          <p:cNvSpPr>
            <a:spLocks noChangeShapeType="1"/>
          </p:cNvSpPr>
          <p:nvPr/>
        </p:nvSpPr>
        <p:spPr bwMode="auto">
          <a:xfrm>
            <a:off x="6372225" y="2457450"/>
            <a:ext cx="1219200" cy="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2" name="Line 24"/>
          <p:cNvSpPr>
            <a:spLocks noChangeShapeType="1"/>
          </p:cNvSpPr>
          <p:nvPr/>
        </p:nvSpPr>
        <p:spPr bwMode="auto">
          <a:xfrm>
            <a:off x="6372225" y="1771650"/>
            <a:ext cx="12192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3" name="Line 25"/>
          <p:cNvSpPr>
            <a:spLocks noChangeShapeType="1"/>
          </p:cNvSpPr>
          <p:nvPr/>
        </p:nvSpPr>
        <p:spPr bwMode="auto">
          <a:xfrm flipV="1">
            <a:off x="6372225" y="177165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4" name="Line 26"/>
          <p:cNvSpPr>
            <a:spLocks noChangeShapeType="1"/>
          </p:cNvSpPr>
          <p:nvPr/>
        </p:nvSpPr>
        <p:spPr bwMode="auto">
          <a:xfrm flipV="1">
            <a:off x="5229225" y="17716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5" name="Text Box 27"/>
          <p:cNvSpPr txBox="1">
            <a:spLocks noChangeArrowheads="1"/>
          </p:cNvSpPr>
          <p:nvPr/>
        </p:nvSpPr>
        <p:spPr bwMode="auto">
          <a:xfrm>
            <a:off x="6143625" y="26860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I</a:t>
            </a:r>
          </a:p>
        </p:txBody>
      </p:sp>
      <p:sp>
        <p:nvSpPr>
          <p:cNvPr id="7196" name="Text Box 28"/>
          <p:cNvSpPr txBox="1">
            <a:spLocks noChangeArrowheads="1"/>
          </p:cNvSpPr>
          <p:nvPr/>
        </p:nvSpPr>
        <p:spPr bwMode="auto">
          <a:xfrm>
            <a:off x="6400800" y="243840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H</a:t>
            </a:r>
          </a:p>
        </p:txBody>
      </p:sp>
      <p:sp>
        <p:nvSpPr>
          <p:cNvPr id="7197" name="Text Box 29"/>
          <p:cNvSpPr txBox="1">
            <a:spLocks noChangeArrowheads="1"/>
          </p:cNvSpPr>
          <p:nvPr/>
        </p:nvSpPr>
        <p:spPr bwMode="auto">
          <a:xfrm>
            <a:off x="6143625" y="14668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</a:t>
            </a:r>
          </a:p>
        </p:txBody>
      </p:sp>
      <p:sp>
        <p:nvSpPr>
          <p:cNvPr id="7198" name="Text Box 30"/>
          <p:cNvSpPr txBox="1">
            <a:spLocks noChangeArrowheads="1"/>
          </p:cNvSpPr>
          <p:nvPr/>
        </p:nvSpPr>
        <p:spPr bwMode="auto">
          <a:xfrm>
            <a:off x="7515225" y="14668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B</a:t>
            </a:r>
          </a:p>
        </p:txBody>
      </p:sp>
      <p:sp>
        <p:nvSpPr>
          <p:cNvPr id="7199" name="Text Box 31"/>
          <p:cNvSpPr txBox="1">
            <a:spLocks noChangeArrowheads="1"/>
          </p:cNvSpPr>
          <p:nvPr/>
        </p:nvSpPr>
        <p:spPr bwMode="auto">
          <a:xfrm>
            <a:off x="7515225" y="22288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C</a:t>
            </a:r>
          </a:p>
        </p:txBody>
      </p:sp>
      <p:sp>
        <p:nvSpPr>
          <p:cNvPr id="7200" name="Text Box 32"/>
          <p:cNvSpPr txBox="1">
            <a:spLocks noChangeArrowheads="1"/>
          </p:cNvSpPr>
          <p:nvPr/>
        </p:nvSpPr>
        <p:spPr bwMode="auto">
          <a:xfrm>
            <a:off x="914400" y="3330575"/>
            <a:ext cx="3962400" cy="29238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spcBef>
                <a:spcPct val="50000"/>
              </a:spcBef>
              <a:buFontTx/>
              <a:buAutoNum type="arabicPeriod" startAt="4"/>
            </a:pPr>
            <a:r>
              <a:rPr lang="en-US" sz="4000" dirty="0">
                <a:latin typeface="Matisse ITC" pitchFamily="82" charset="0"/>
                <a:ea typeface="KaiTi" pitchFamily="49" charset="-122"/>
              </a:rPr>
              <a:t>How many planes are shown in the figure?</a:t>
            </a:r>
          </a:p>
          <a:p>
            <a:pPr marL="342900" indent="-342900">
              <a:spcBef>
                <a:spcPct val="50000"/>
              </a:spcBef>
            </a:pPr>
            <a:endParaRPr lang="en-US" sz="1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86" name="Rectangle 18"/>
          <p:cNvSpPr>
            <a:spLocks noChangeArrowheads="1"/>
          </p:cNvSpPr>
          <p:nvPr/>
        </p:nvSpPr>
        <p:spPr bwMode="auto">
          <a:xfrm>
            <a:off x="5229225" y="2533650"/>
            <a:ext cx="1219200" cy="6858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72" name="Text Box 4"/>
          <p:cNvSpPr txBox="1">
            <a:spLocks noChangeArrowheads="1"/>
          </p:cNvSpPr>
          <p:nvPr/>
        </p:nvSpPr>
        <p:spPr bwMode="auto">
          <a:xfrm>
            <a:off x="685800" y="762000"/>
            <a:ext cx="3048000" cy="17543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5400" b="1" dirty="0">
                <a:latin typeface="Matisse ITC" pitchFamily="82" charset="0"/>
              </a:rPr>
              <a:t>Refer to the figure</a:t>
            </a:r>
          </a:p>
        </p:txBody>
      </p:sp>
      <p:pic>
        <p:nvPicPr>
          <p:cNvPr id="7179" name="Picture 11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738813" y="3167063"/>
            <a:ext cx="114300" cy="114300"/>
          </a:xfrm>
          <a:prstGeom prst="rect">
            <a:avLst/>
          </a:prstGeom>
          <a:noFill/>
        </p:spPr>
      </p:pic>
      <p:pic>
        <p:nvPicPr>
          <p:cNvPr id="7180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386513" y="2833688"/>
            <a:ext cx="114300" cy="114300"/>
          </a:xfrm>
          <a:prstGeom prst="rect">
            <a:avLst/>
          </a:prstGeom>
          <a:noFill/>
        </p:spPr>
      </p:pic>
      <p:sp>
        <p:nvSpPr>
          <p:cNvPr id="7181" name="Text Box 13"/>
          <p:cNvSpPr txBox="1">
            <a:spLocks noChangeArrowheads="1"/>
          </p:cNvSpPr>
          <p:nvPr/>
        </p:nvSpPr>
        <p:spPr bwMode="auto">
          <a:xfrm>
            <a:off x="4924425" y="23050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G</a:t>
            </a:r>
          </a:p>
        </p:txBody>
      </p:sp>
      <p:sp>
        <p:nvSpPr>
          <p:cNvPr id="7182" name="Text Box 14"/>
          <p:cNvSpPr txBox="1">
            <a:spLocks noChangeArrowheads="1"/>
          </p:cNvSpPr>
          <p:nvPr/>
        </p:nvSpPr>
        <p:spPr bwMode="auto">
          <a:xfrm>
            <a:off x="4924425" y="323850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F</a:t>
            </a:r>
          </a:p>
        </p:txBody>
      </p:sp>
      <p:sp>
        <p:nvSpPr>
          <p:cNvPr id="7183" name="Text Box 15"/>
          <p:cNvSpPr txBox="1">
            <a:spLocks noChangeArrowheads="1"/>
          </p:cNvSpPr>
          <p:nvPr/>
        </p:nvSpPr>
        <p:spPr bwMode="auto">
          <a:xfrm>
            <a:off x="5610225" y="3267075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J</a:t>
            </a:r>
          </a:p>
        </p:txBody>
      </p:sp>
      <p:sp>
        <p:nvSpPr>
          <p:cNvPr id="7184" name="Text Box 16"/>
          <p:cNvSpPr txBox="1">
            <a:spLocks noChangeArrowheads="1"/>
          </p:cNvSpPr>
          <p:nvPr/>
        </p:nvSpPr>
        <p:spPr bwMode="auto">
          <a:xfrm>
            <a:off x="6372225" y="32194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E</a:t>
            </a:r>
          </a:p>
        </p:txBody>
      </p:sp>
      <p:sp>
        <p:nvSpPr>
          <p:cNvPr id="7185" name="Text Box 17"/>
          <p:cNvSpPr txBox="1">
            <a:spLocks noChangeArrowheads="1"/>
          </p:cNvSpPr>
          <p:nvPr/>
        </p:nvSpPr>
        <p:spPr bwMode="auto">
          <a:xfrm>
            <a:off x="6048375" y="2200275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D</a:t>
            </a:r>
          </a:p>
        </p:txBody>
      </p:sp>
      <p:sp>
        <p:nvSpPr>
          <p:cNvPr id="7187" name="Line 19"/>
          <p:cNvSpPr>
            <a:spLocks noChangeShapeType="1"/>
          </p:cNvSpPr>
          <p:nvPr/>
        </p:nvSpPr>
        <p:spPr bwMode="auto">
          <a:xfrm flipV="1">
            <a:off x="6448425" y="17716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88" name="Line 20"/>
          <p:cNvSpPr>
            <a:spLocks noChangeShapeType="1"/>
          </p:cNvSpPr>
          <p:nvPr/>
        </p:nvSpPr>
        <p:spPr bwMode="auto">
          <a:xfrm flipV="1">
            <a:off x="6448425" y="24574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89" name="Line 21"/>
          <p:cNvSpPr>
            <a:spLocks noChangeShapeType="1"/>
          </p:cNvSpPr>
          <p:nvPr/>
        </p:nvSpPr>
        <p:spPr bwMode="auto">
          <a:xfrm flipV="1">
            <a:off x="7591425" y="177165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0" name="Line 22"/>
          <p:cNvSpPr>
            <a:spLocks noChangeShapeType="1"/>
          </p:cNvSpPr>
          <p:nvPr/>
        </p:nvSpPr>
        <p:spPr bwMode="auto">
          <a:xfrm flipV="1">
            <a:off x="5229225" y="24574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1" name="Line 23"/>
          <p:cNvSpPr>
            <a:spLocks noChangeShapeType="1"/>
          </p:cNvSpPr>
          <p:nvPr/>
        </p:nvSpPr>
        <p:spPr bwMode="auto">
          <a:xfrm>
            <a:off x="6372225" y="2457450"/>
            <a:ext cx="1219200" cy="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2" name="Line 24"/>
          <p:cNvSpPr>
            <a:spLocks noChangeShapeType="1"/>
          </p:cNvSpPr>
          <p:nvPr/>
        </p:nvSpPr>
        <p:spPr bwMode="auto">
          <a:xfrm>
            <a:off x="6372225" y="1771650"/>
            <a:ext cx="12192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3" name="Line 25"/>
          <p:cNvSpPr>
            <a:spLocks noChangeShapeType="1"/>
          </p:cNvSpPr>
          <p:nvPr/>
        </p:nvSpPr>
        <p:spPr bwMode="auto">
          <a:xfrm flipV="1">
            <a:off x="6372225" y="177165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4" name="Line 26"/>
          <p:cNvSpPr>
            <a:spLocks noChangeShapeType="1"/>
          </p:cNvSpPr>
          <p:nvPr/>
        </p:nvSpPr>
        <p:spPr bwMode="auto">
          <a:xfrm flipV="1">
            <a:off x="5229225" y="17716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5" name="Text Box 27"/>
          <p:cNvSpPr txBox="1">
            <a:spLocks noChangeArrowheads="1"/>
          </p:cNvSpPr>
          <p:nvPr/>
        </p:nvSpPr>
        <p:spPr bwMode="auto">
          <a:xfrm>
            <a:off x="6143625" y="26860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I</a:t>
            </a:r>
          </a:p>
        </p:txBody>
      </p:sp>
      <p:sp>
        <p:nvSpPr>
          <p:cNvPr id="7196" name="Text Box 28"/>
          <p:cNvSpPr txBox="1">
            <a:spLocks noChangeArrowheads="1"/>
          </p:cNvSpPr>
          <p:nvPr/>
        </p:nvSpPr>
        <p:spPr bwMode="auto">
          <a:xfrm>
            <a:off x="6400800" y="243840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H</a:t>
            </a:r>
          </a:p>
        </p:txBody>
      </p:sp>
      <p:sp>
        <p:nvSpPr>
          <p:cNvPr id="7197" name="Text Box 29"/>
          <p:cNvSpPr txBox="1">
            <a:spLocks noChangeArrowheads="1"/>
          </p:cNvSpPr>
          <p:nvPr/>
        </p:nvSpPr>
        <p:spPr bwMode="auto">
          <a:xfrm>
            <a:off x="6143625" y="14668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</a:t>
            </a:r>
          </a:p>
        </p:txBody>
      </p:sp>
      <p:sp>
        <p:nvSpPr>
          <p:cNvPr id="7198" name="Text Box 30"/>
          <p:cNvSpPr txBox="1">
            <a:spLocks noChangeArrowheads="1"/>
          </p:cNvSpPr>
          <p:nvPr/>
        </p:nvSpPr>
        <p:spPr bwMode="auto">
          <a:xfrm>
            <a:off x="7515225" y="14668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B</a:t>
            </a:r>
          </a:p>
        </p:txBody>
      </p:sp>
      <p:sp>
        <p:nvSpPr>
          <p:cNvPr id="7199" name="Text Box 31"/>
          <p:cNvSpPr txBox="1">
            <a:spLocks noChangeArrowheads="1"/>
          </p:cNvSpPr>
          <p:nvPr/>
        </p:nvSpPr>
        <p:spPr bwMode="auto">
          <a:xfrm>
            <a:off x="7515225" y="22288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C</a:t>
            </a:r>
          </a:p>
        </p:txBody>
      </p:sp>
      <p:sp>
        <p:nvSpPr>
          <p:cNvPr id="7200" name="Text Box 32"/>
          <p:cNvSpPr txBox="1">
            <a:spLocks noChangeArrowheads="1"/>
          </p:cNvSpPr>
          <p:nvPr/>
        </p:nvSpPr>
        <p:spPr bwMode="auto">
          <a:xfrm>
            <a:off x="914400" y="3330575"/>
            <a:ext cx="3962400" cy="249299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spcBef>
                <a:spcPct val="50000"/>
              </a:spcBef>
            </a:pPr>
            <a:endParaRPr lang="en-US" sz="1600" dirty="0"/>
          </a:p>
          <a:p>
            <a:pPr marL="342900" indent="-342900">
              <a:spcBef>
                <a:spcPct val="50000"/>
              </a:spcBef>
            </a:pPr>
            <a:r>
              <a:rPr lang="en-US" sz="4000" dirty="0" smtClean="0">
                <a:latin typeface="Matisse ITC" pitchFamily="82" charset="0"/>
              </a:rPr>
              <a:t>5. Are </a:t>
            </a:r>
            <a:r>
              <a:rPr lang="en-US" sz="4000" dirty="0">
                <a:latin typeface="Matisse ITC" pitchFamily="82" charset="0"/>
              </a:rPr>
              <a:t>points B, E, G and H coplanar?  Explain</a:t>
            </a:r>
            <a:r>
              <a:rPr lang="en-US" sz="4000" dirty="0" smtClean="0">
                <a:latin typeface="Matisse ITC" pitchFamily="82" charset="0"/>
              </a:rPr>
              <a:t>.</a:t>
            </a:r>
            <a:endParaRPr lang="en-US" sz="4000" dirty="0">
              <a:latin typeface="Matisse ITC" pitchFamily="82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86" name="Rectangle 18"/>
          <p:cNvSpPr>
            <a:spLocks noChangeArrowheads="1"/>
          </p:cNvSpPr>
          <p:nvPr/>
        </p:nvSpPr>
        <p:spPr bwMode="auto">
          <a:xfrm>
            <a:off x="5229225" y="2533650"/>
            <a:ext cx="1219200" cy="6858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72" name="Text Box 4"/>
          <p:cNvSpPr txBox="1">
            <a:spLocks noChangeArrowheads="1"/>
          </p:cNvSpPr>
          <p:nvPr/>
        </p:nvSpPr>
        <p:spPr bwMode="auto">
          <a:xfrm>
            <a:off x="685800" y="762000"/>
            <a:ext cx="3048000" cy="17543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5400" b="1" dirty="0">
                <a:latin typeface="Matisse ITC" pitchFamily="82" charset="0"/>
              </a:rPr>
              <a:t>Refer to the figure</a:t>
            </a:r>
          </a:p>
        </p:txBody>
      </p:sp>
      <p:pic>
        <p:nvPicPr>
          <p:cNvPr id="7179" name="Picture 11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738813" y="3167063"/>
            <a:ext cx="114300" cy="114300"/>
          </a:xfrm>
          <a:prstGeom prst="rect">
            <a:avLst/>
          </a:prstGeom>
          <a:noFill/>
        </p:spPr>
      </p:pic>
      <p:pic>
        <p:nvPicPr>
          <p:cNvPr id="7180" name="Picture 12" descr="BD10301_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386513" y="2833688"/>
            <a:ext cx="114300" cy="114300"/>
          </a:xfrm>
          <a:prstGeom prst="rect">
            <a:avLst/>
          </a:prstGeom>
          <a:noFill/>
        </p:spPr>
      </p:pic>
      <p:sp>
        <p:nvSpPr>
          <p:cNvPr id="7181" name="Text Box 13"/>
          <p:cNvSpPr txBox="1">
            <a:spLocks noChangeArrowheads="1"/>
          </p:cNvSpPr>
          <p:nvPr/>
        </p:nvSpPr>
        <p:spPr bwMode="auto">
          <a:xfrm>
            <a:off x="4924425" y="23050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G</a:t>
            </a:r>
          </a:p>
        </p:txBody>
      </p:sp>
      <p:sp>
        <p:nvSpPr>
          <p:cNvPr id="7182" name="Text Box 14"/>
          <p:cNvSpPr txBox="1">
            <a:spLocks noChangeArrowheads="1"/>
          </p:cNvSpPr>
          <p:nvPr/>
        </p:nvSpPr>
        <p:spPr bwMode="auto">
          <a:xfrm>
            <a:off x="4924425" y="323850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F</a:t>
            </a:r>
          </a:p>
        </p:txBody>
      </p:sp>
      <p:sp>
        <p:nvSpPr>
          <p:cNvPr id="7183" name="Text Box 15"/>
          <p:cNvSpPr txBox="1">
            <a:spLocks noChangeArrowheads="1"/>
          </p:cNvSpPr>
          <p:nvPr/>
        </p:nvSpPr>
        <p:spPr bwMode="auto">
          <a:xfrm>
            <a:off x="5610225" y="3267075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J</a:t>
            </a:r>
          </a:p>
        </p:txBody>
      </p:sp>
      <p:sp>
        <p:nvSpPr>
          <p:cNvPr id="7184" name="Text Box 16"/>
          <p:cNvSpPr txBox="1">
            <a:spLocks noChangeArrowheads="1"/>
          </p:cNvSpPr>
          <p:nvPr/>
        </p:nvSpPr>
        <p:spPr bwMode="auto">
          <a:xfrm>
            <a:off x="6372225" y="32194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E</a:t>
            </a:r>
          </a:p>
        </p:txBody>
      </p:sp>
      <p:sp>
        <p:nvSpPr>
          <p:cNvPr id="7185" name="Text Box 17"/>
          <p:cNvSpPr txBox="1">
            <a:spLocks noChangeArrowheads="1"/>
          </p:cNvSpPr>
          <p:nvPr/>
        </p:nvSpPr>
        <p:spPr bwMode="auto">
          <a:xfrm>
            <a:off x="6048375" y="2200275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D</a:t>
            </a:r>
          </a:p>
        </p:txBody>
      </p:sp>
      <p:sp>
        <p:nvSpPr>
          <p:cNvPr id="7187" name="Line 19"/>
          <p:cNvSpPr>
            <a:spLocks noChangeShapeType="1"/>
          </p:cNvSpPr>
          <p:nvPr/>
        </p:nvSpPr>
        <p:spPr bwMode="auto">
          <a:xfrm flipV="1">
            <a:off x="6448425" y="17716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88" name="Line 20"/>
          <p:cNvSpPr>
            <a:spLocks noChangeShapeType="1"/>
          </p:cNvSpPr>
          <p:nvPr/>
        </p:nvSpPr>
        <p:spPr bwMode="auto">
          <a:xfrm flipV="1">
            <a:off x="6448425" y="24574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89" name="Line 21"/>
          <p:cNvSpPr>
            <a:spLocks noChangeShapeType="1"/>
          </p:cNvSpPr>
          <p:nvPr/>
        </p:nvSpPr>
        <p:spPr bwMode="auto">
          <a:xfrm flipV="1">
            <a:off x="7591425" y="177165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0" name="Line 22"/>
          <p:cNvSpPr>
            <a:spLocks noChangeShapeType="1"/>
          </p:cNvSpPr>
          <p:nvPr/>
        </p:nvSpPr>
        <p:spPr bwMode="auto">
          <a:xfrm flipV="1">
            <a:off x="5229225" y="24574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1" name="Line 23"/>
          <p:cNvSpPr>
            <a:spLocks noChangeShapeType="1"/>
          </p:cNvSpPr>
          <p:nvPr/>
        </p:nvSpPr>
        <p:spPr bwMode="auto">
          <a:xfrm>
            <a:off x="6372225" y="2457450"/>
            <a:ext cx="1219200" cy="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2" name="Line 24"/>
          <p:cNvSpPr>
            <a:spLocks noChangeShapeType="1"/>
          </p:cNvSpPr>
          <p:nvPr/>
        </p:nvSpPr>
        <p:spPr bwMode="auto">
          <a:xfrm>
            <a:off x="6372225" y="1771650"/>
            <a:ext cx="12192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3" name="Line 25"/>
          <p:cNvSpPr>
            <a:spLocks noChangeShapeType="1"/>
          </p:cNvSpPr>
          <p:nvPr/>
        </p:nvSpPr>
        <p:spPr bwMode="auto">
          <a:xfrm flipV="1">
            <a:off x="6372225" y="177165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4" name="Line 26"/>
          <p:cNvSpPr>
            <a:spLocks noChangeShapeType="1"/>
          </p:cNvSpPr>
          <p:nvPr/>
        </p:nvSpPr>
        <p:spPr bwMode="auto">
          <a:xfrm flipV="1">
            <a:off x="5229225" y="1771650"/>
            <a:ext cx="11430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195" name="Text Box 27"/>
          <p:cNvSpPr txBox="1">
            <a:spLocks noChangeArrowheads="1"/>
          </p:cNvSpPr>
          <p:nvPr/>
        </p:nvSpPr>
        <p:spPr bwMode="auto">
          <a:xfrm>
            <a:off x="6143625" y="26860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I</a:t>
            </a:r>
          </a:p>
        </p:txBody>
      </p:sp>
      <p:sp>
        <p:nvSpPr>
          <p:cNvPr id="7196" name="Text Box 28"/>
          <p:cNvSpPr txBox="1">
            <a:spLocks noChangeArrowheads="1"/>
          </p:cNvSpPr>
          <p:nvPr/>
        </p:nvSpPr>
        <p:spPr bwMode="auto">
          <a:xfrm>
            <a:off x="6400800" y="243840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H</a:t>
            </a:r>
          </a:p>
        </p:txBody>
      </p:sp>
      <p:sp>
        <p:nvSpPr>
          <p:cNvPr id="7197" name="Text Box 29"/>
          <p:cNvSpPr txBox="1">
            <a:spLocks noChangeArrowheads="1"/>
          </p:cNvSpPr>
          <p:nvPr/>
        </p:nvSpPr>
        <p:spPr bwMode="auto">
          <a:xfrm>
            <a:off x="6143625" y="14668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</a:t>
            </a:r>
          </a:p>
        </p:txBody>
      </p:sp>
      <p:sp>
        <p:nvSpPr>
          <p:cNvPr id="7198" name="Text Box 30"/>
          <p:cNvSpPr txBox="1">
            <a:spLocks noChangeArrowheads="1"/>
          </p:cNvSpPr>
          <p:nvPr/>
        </p:nvSpPr>
        <p:spPr bwMode="auto">
          <a:xfrm>
            <a:off x="7515225" y="14668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B</a:t>
            </a:r>
          </a:p>
        </p:txBody>
      </p:sp>
      <p:sp>
        <p:nvSpPr>
          <p:cNvPr id="7199" name="Text Box 31"/>
          <p:cNvSpPr txBox="1">
            <a:spLocks noChangeArrowheads="1"/>
          </p:cNvSpPr>
          <p:nvPr/>
        </p:nvSpPr>
        <p:spPr bwMode="auto">
          <a:xfrm>
            <a:off x="7515225" y="2228850"/>
            <a:ext cx="45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C</a:t>
            </a:r>
          </a:p>
        </p:txBody>
      </p:sp>
      <p:sp>
        <p:nvSpPr>
          <p:cNvPr id="7200" name="Text Box 32"/>
          <p:cNvSpPr txBox="1">
            <a:spLocks noChangeArrowheads="1"/>
          </p:cNvSpPr>
          <p:nvPr/>
        </p:nvSpPr>
        <p:spPr bwMode="auto">
          <a:xfrm>
            <a:off x="914400" y="3330575"/>
            <a:ext cx="3962400" cy="21236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spcBef>
                <a:spcPct val="50000"/>
              </a:spcBef>
            </a:pPr>
            <a:r>
              <a:rPr lang="en-US" sz="4400" dirty="0" smtClean="0">
                <a:latin typeface="Matisse ITC" pitchFamily="82" charset="0"/>
              </a:rPr>
              <a:t>6. Name </a:t>
            </a:r>
            <a:r>
              <a:rPr lang="en-US" sz="4400" dirty="0">
                <a:latin typeface="Matisse ITC" pitchFamily="82" charset="0"/>
              </a:rPr>
              <a:t>a point coplanar with D, C and E.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96</TotalTime>
  <Words>158</Words>
  <Application>Microsoft Office PowerPoint</Application>
  <PresentationFormat>On-screen Show (4:3)</PresentationFormat>
  <Paragraphs>82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Rogers</dc:creator>
  <cp:lastModifiedBy>beasoa</cp:lastModifiedBy>
  <cp:revision>9</cp:revision>
  <dcterms:created xsi:type="dcterms:W3CDTF">2010-08-05T20:32:18Z</dcterms:created>
  <dcterms:modified xsi:type="dcterms:W3CDTF">2012-08-22T15:22:19Z</dcterms:modified>
</cp:coreProperties>
</file>

<file path=docProps/thumbnail.jpeg>
</file>